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lice" pitchFamily="2" charset="77"/>
      <p:regular r:id="rId24"/>
    </p:embeddedFont>
    <p:embeddedFont>
      <p:font typeface="Alice Bold" pitchFamily="2" charset="7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 Bold Italics" panose="020B0803030501040103" pitchFamily="34" charset="0"/>
      <p:regular r:id="rId31"/>
      <p:bold r:id="rId32"/>
      <p:italic r:id="rId33"/>
      <p:boldItalic r:id="rId34"/>
    </p:embeddedFont>
    <p:embeddedFont>
      <p:font typeface="Gagalin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19" autoAdjust="0"/>
  </p:normalViewPr>
  <p:slideViewPr>
    <p:cSldViewPr>
      <p:cViewPr varScale="1">
        <p:scale>
          <a:sx n="72" d="100"/>
          <a:sy n="72" d="100"/>
        </p:scale>
        <p:origin x="25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063080" cy="10287000"/>
            <a:chOff x="0" y="0"/>
            <a:chExt cx="10701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0112" cy="2709333"/>
            </a:xfrm>
            <a:custGeom>
              <a:avLst/>
              <a:gdLst/>
              <a:ahLst/>
              <a:cxnLst/>
              <a:rect l="l" t="t" r="r" b="b"/>
              <a:pathLst>
                <a:path w="1070112" h="2709333">
                  <a:moveTo>
                    <a:pt x="0" y="0"/>
                  </a:moveTo>
                  <a:lnTo>
                    <a:pt x="1070112" y="0"/>
                  </a:lnTo>
                  <a:lnTo>
                    <a:pt x="10701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7011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3555" y="0"/>
            <a:ext cx="12434461" cy="10287000"/>
            <a:chOff x="0" y="0"/>
            <a:chExt cx="327492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4920" cy="2709333"/>
            </a:xfrm>
            <a:custGeom>
              <a:avLst/>
              <a:gdLst/>
              <a:ahLst/>
              <a:cxnLst/>
              <a:rect l="l" t="t" r="r" b="b"/>
              <a:pathLst>
                <a:path w="3274920" h="2709333">
                  <a:moveTo>
                    <a:pt x="0" y="0"/>
                  </a:moveTo>
                  <a:lnTo>
                    <a:pt x="3274920" y="0"/>
                  </a:lnTo>
                  <a:lnTo>
                    <a:pt x="32749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492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88016" y="0"/>
            <a:ext cx="1799984" cy="10287000"/>
            <a:chOff x="0" y="0"/>
            <a:chExt cx="47407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4070" cy="2709333"/>
            </a:xfrm>
            <a:custGeom>
              <a:avLst/>
              <a:gdLst/>
              <a:ahLst/>
              <a:cxnLst/>
              <a:rect l="l" t="t" r="r" b="b"/>
              <a:pathLst>
                <a:path w="474070" h="2709333">
                  <a:moveTo>
                    <a:pt x="0" y="0"/>
                  </a:moveTo>
                  <a:lnTo>
                    <a:pt x="474070" y="0"/>
                  </a:lnTo>
                  <a:lnTo>
                    <a:pt x="4740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40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2853" y="429845"/>
            <a:ext cx="6554129" cy="9385594"/>
          </a:xfrm>
          <a:custGeom>
            <a:avLst/>
            <a:gdLst/>
            <a:ahLst/>
            <a:cxnLst/>
            <a:rect l="l" t="t" r="r" b="b"/>
            <a:pathLst>
              <a:path w="6554129" h="9385594">
                <a:moveTo>
                  <a:pt x="0" y="0"/>
                </a:moveTo>
                <a:lnTo>
                  <a:pt x="6554129" y="0"/>
                </a:lnTo>
                <a:lnTo>
                  <a:pt x="6554129" y="9385594"/>
                </a:lnTo>
                <a:lnTo>
                  <a:pt x="0" y="938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0" r="-37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600950" y="429845"/>
            <a:ext cx="8671464" cy="9385594"/>
            <a:chOff x="0" y="0"/>
            <a:chExt cx="2283842" cy="24719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3842" cy="2471926"/>
            </a:xfrm>
            <a:custGeom>
              <a:avLst/>
              <a:gdLst/>
              <a:ahLst/>
              <a:cxnLst/>
              <a:rect l="l" t="t" r="r" b="b"/>
              <a:pathLst>
                <a:path w="2283842" h="2471926">
                  <a:moveTo>
                    <a:pt x="0" y="0"/>
                  </a:moveTo>
                  <a:lnTo>
                    <a:pt x="2283842" y="0"/>
                  </a:lnTo>
                  <a:lnTo>
                    <a:pt x="2283842" y="2471926"/>
                  </a:lnTo>
                  <a:lnTo>
                    <a:pt x="0" y="2471926"/>
                  </a:ln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83842" cy="2510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81514" y="5158998"/>
            <a:ext cx="4110335" cy="465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Hrunay Shah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Vanshika Kahaliya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Jing Zhou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Srivalli Adigarla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Shailja Sharma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lice Bold"/>
              </a:rPr>
              <a:t>Lohith Jaganathan</a:t>
            </a:r>
          </a:p>
          <a:p>
            <a:pPr algn="ctr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Ali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85639" y="1283724"/>
            <a:ext cx="7740179" cy="89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Alice Bold"/>
              </a:rPr>
              <a:t>THE HANOVER THEATRE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80261" y="3248759"/>
            <a:ext cx="5712842" cy="91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5"/>
              </a:lnSpc>
            </a:pPr>
            <a:r>
              <a:rPr lang="en-US" sz="5332" u="sng">
                <a:solidFill>
                  <a:srgbClr val="FFFFFF"/>
                </a:solidFill>
                <a:latin typeface="Gagalin"/>
              </a:rPr>
              <a:t>A</a:t>
            </a:r>
            <a:r>
              <a:rPr lang="en-US" sz="5332" u="sng">
                <a:solidFill>
                  <a:srgbClr val="FF3131"/>
                </a:solidFill>
                <a:latin typeface="Gagalin"/>
              </a:rPr>
              <a:t> CHRISTMAS </a:t>
            </a:r>
            <a:r>
              <a:rPr lang="en-US" sz="5332" u="sng">
                <a:solidFill>
                  <a:srgbClr val="FFFFFF"/>
                </a:solidFill>
                <a:latin typeface="Gagalin"/>
              </a:rPr>
              <a:t>CAROL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1541" y="0"/>
            <a:ext cx="7256459" cy="10287000"/>
            <a:chOff x="0" y="0"/>
            <a:chExt cx="191116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166" cy="2709333"/>
            </a:xfrm>
            <a:custGeom>
              <a:avLst/>
              <a:gdLst/>
              <a:ahLst/>
              <a:cxnLst/>
              <a:rect l="l" t="t" r="r" b="b"/>
              <a:pathLst>
                <a:path w="1911166" h="2709333">
                  <a:moveTo>
                    <a:pt x="0" y="0"/>
                  </a:moveTo>
                  <a:lnTo>
                    <a:pt x="1911166" y="0"/>
                  </a:lnTo>
                  <a:lnTo>
                    <a:pt x="19111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C5D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1116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1031541" cy="10287000"/>
            <a:chOff x="0" y="0"/>
            <a:chExt cx="290542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5426" cy="2709333"/>
            </a:xfrm>
            <a:custGeom>
              <a:avLst/>
              <a:gdLst/>
              <a:ahLst/>
              <a:cxnLst/>
              <a:rect l="l" t="t" r="r" b="b"/>
              <a:pathLst>
                <a:path w="2905426" h="2709333">
                  <a:moveTo>
                    <a:pt x="0" y="0"/>
                  </a:moveTo>
                  <a:lnTo>
                    <a:pt x="2905426" y="0"/>
                  </a:lnTo>
                  <a:lnTo>
                    <a:pt x="29054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0542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7630" y="1028700"/>
            <a:ext cx="9256280" cy="8229600"/>
            <a:chOff x="0" y="0"/>
            <a:chExt cx="2437868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7868" cy="2167467"/>
            </a:xfrm>
            <a:custGeom>
              <a:avLst/>
              <a:gdLst/>
              <a:ahLst/>
              <a:cxnLst/>
              <a:rect l="l" t="t" r="r" b="b"/>
              <a:pathLst>
                <a:path w="2437868" h="2167467">
                  <a:moveTo>
                    <a:pt x="0" y="0"/>
                  </a:moveTo>
                  <a:lnTo>
                    <a:pt x="2437868" y="0"/>
                  </a:lnTo>
                  <a:lnTo>
                    <a:pt x="243786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CEBE9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3786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3770" y="3387052"/>
            <a:ext cx="9144000" cy="3512897"/>
          </a:xfrm>
          <a:custGeom>
            <a:avLst/>
            <a:gdLst/>
            <a:ahLst/>
            <a:cxnLst/>
            <a:rect l="l" t="t" r="r" b="b"/>
            <a:pathLst>
              <a:path w="9144000" h="3512897">
                <a:moveTo>
                  <a:pt x="0" y="0"/>
                </a:moveTo>
                <a:lnTo>
                  <a:pt x="9144000" y="0"/>
                </a:lnTo>
                <a:lnTo>
                  <a:pt x="9144000" y="3512896"/>
                </a:lnTo>
                <a:lnTo>
                  <a:pt x="0" y="351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8" t="-6543" r="-20642" b="-101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562360" y="3450590"/>
            <a:ext cx="6194822" cy="320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Supporting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73" r="-6027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594079" y="2720279"/>
            <a:ext cx="8243842" cy="7566721"/>
            <a:chOff x="0" y="0"/>
            <a:chExt cx="2171218" cy="1992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1218" cy="1992881"/>
            </a:xfrm>
            <a:custGeom>
              <a:avLst/>
              <a:gdLst/>
              <a:ahLst/>
              <a:cxnLst/>
              <a:rect l="l" t="t" r="r" b="b"/>
              <a:pathLst>
                <a:path w="2171218" h="1992881">
                  <a:moveTo>
                    <a:pt x="0" y="0"/>
                  </a:moveTo>
                  <a:lnTo>
                    <a:pt x="2171218" y="0"/>
                  </a:lnTo>
                  <a:lnTo>
                    <a:pt x="2171218" y="1992881"/>
                  </a:lnTo>
                  <a:lnTo>
                    <a:pt x="0" y="1992881"/>
                  </a:lnTo>
                  <a:close/>
                </a:path>
              </a:pathLst>
            </a:custGeom>
            <a:solidFill>
              <a:srgbClr val="CCA861">
                <a:alpha val="5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71218" cy="2030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71970" y="150178"/>
            <a:ext cx="430552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Benefits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5888" y="3549000"/>
            <a:ext cx="8512033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lice"/>
              </a:rPr>
              <a:t>Vibrant Community Atmosphere</a:t>
            </a:r>
          </a:p>
          <a:p>
            <a:pPr marL="755649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lice"/>
              </a:rPr>
              <a:t>Increased Attendance Through Motivational Ripple Effect</a:t>
            </a:r>
          </a:p>
          <a:p>
            <a:pPr marL="755649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lice"/>
              </a:rPr>
              <a:t>Broad Audience Reach</a:t>
            </a:r>
          </a:p>
          <a:p>
            <a:pPr marL="755649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lice"/>
              </a:rPr>
              <a:t>Increased Ticket Sales Through Impactful Collaboration with UPS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7866161" cy="10287000"/>
            <a:chOff x="0" y="0"/>
            <a:chExt cx="207174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1746" cy="2709333"/>
            </a:xfrm>
            <a:custGeom>
              <a:avLst/>
              <a:gdLst/>
              <a:ahLst/>
              <a:cxnLst/>
              <a:rect l="l" t="t" r="r" b="b"/>
              <a:pathLst>
                <a:path w="2071746" h="2709333">
                  <a:moveTo>
                    <a:pt x="0" y="0"/>
                  </a:moveTo>
                  <a:lnTo>
                    <a:pt x="2071746" y="0"/>
                  </a:lnTo>
                  <a:lnTo>
                    <a:pt x="20717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174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0161" y="0"/>
            <a:ext cx="1277839" cy="10287000"/>
            <a:chOff x="0" y="0"/>
            <a:chExt cx="33655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6550" cy="2709333"/>
            </a:xfrm>
            <a:custGeom>
              <a:avLst/>
              <a:gdLst/>
              <a:ahLst/>
              <a:cxnLst/>
              <a:rect l="l" t="t" r="r" b="b"/>
              <a:pathLst>
                <a:path w="336550" h="2709333">
                  <a:moveTo>
                    <a:pt x="0" y="0"/>
                  </a:moveTo>
                  <a:lnTo>
                    <a:pt x="336550" y="0"/>
                  </a:lnTo>
                  <a:lnTo>
                    <a:pt x="3365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65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92657"/>
            <a:ext cx="6351183" cy="4518935"/>
          </a:xfrm>
          <a:custGeom>
            <a:avLst/>
            <a:gdLst/>
            <a:ahLst/>
            <a:cxnLst/>
            <a:rect l="l" t="t" r="r" b="b"/>
            <a:pathLst>
              <a:path w="6351183" h="4518935">
                <a:moveTo>
                  <a:pt x="0" y="0"/>
                </a:moveTo>
                <a:lnTo>
                  <a:pt x="6351183" y="0"/>
                </a:lnTo>
                <a:lnTo>
                  <a:pt x="6351183" y="4518935"/>
                </a:lnTo>
                <a:lnTo>
                  <a:pt x="0" y="451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" t="-539" r="-143" b="-204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5686781"/>
            <a:ext cx="6351183" cy="4234122"/>
          </a:xfrm>
          <a:custGeom>
            <a:avLst/>
            <a:gdLst/>
            <a:ahLst/>
            <a:cxnLst/>
            <a:rect l="l" t="t" r="r" b="b"/>
            <a:pathLst>
              <a:path w="6351183" h="4234122">
                <a:moveTo>
                  <a:pt x="0" y="0"/>
                </a:moveTo>
                <a:lnTo>
                  <a:pt x="6351183" y="0"/>
                </a:lnTo>
                <a:lnTo>
                  <a:pt x="6351183" y="4234122"/>
                </a:lnTo>
                <a:lnTo>
                  <a:pt x="0" y="423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272265" y="4111265"/>
            <a:ext cx="7737896" cy="195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5585">
                <a:solidFill>
                  <a:srgbClr val="FFFFFF"/>
                </a:solidFill>
                <a:latin typeface="Alice Bold"/>
              </a:rPr>
              <a:t>Re-engaging Stale and Lapsed Attendees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1" r="-709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411"/>
            <a:ext cx="9144000" cy="10266589"/>
            <a:chOff x="0" y="0"/>
            <a:chExt cx="2408296" cy="2703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3958"/>
            </a:xfrm>
            <a:custGeom>
              <a:avLst/>
              <a:gdLst/>
              <a:ahLst/>
              <a:cxnLst/>
              <a:rect l="l" t="t" r="r" b="b"/>
              <a:pathLst>
                <a:path w="2408296" h="2703958">
                  <a:moveTo>
                    <a:pt x="0" y="0"/>
                  </a:moveTo>
                  <a:lnTo>
                    <a:pt x="2408296" y="0"/>
                  </a:lnTo>
                  <a:lnTo>
                    <a:pt x="2408296" y="2703958"/>
                  </a:lnTo>
                  <a:lnTo>
                    <a:pt x="0" y="2703958"/>
                  </a:lnTo>
                  <a:close/>
                </a:path>
              </a:pathLst>
            </a:custGeom>
            <a:solidFill>
              <a:srgbClr val="CCA861">
                <a:alpha val="6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61" r="-3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988519" y="183197"/>
            <a:ext cx="12353158" cy="1769145"/>
            <a:chOff x="0" y="0"/>
            <a:chExt cx="3253507" cy="465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506" cy="465948"/>
            </a:xfrm>
            <a:custGeom>
              <a:avLst/>
              <a:gdLst/>
              <a:ahLst/>
              <a:cxnLst/>
              <a:rect l="l" t="t" r="r" b="b"/>
              <a:pathLst>
                <a:path w="3253506" h="465948">
                  <a:moveTo>
                    <a:pt x="0" y="0"/>
                  </a:moveTo>
                  <a:lnTo>
                    <a:pt x="3253506" y="0"/>
                  </a:lnTo>
                  <a:lnTo>
                    <a:pt x="3253506" y="465948"/>
                  </a:lnTo>
                  <a:lnTo>
                    <a:pt x="0" y="465948"/>
                  </a:lnTo>
                  <a:close/>
                </a:path>
              </a:pathLst>
            </a:custGeom>
            <a:solidFill>
              <a:srgbClr val="3B272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253507" cy="50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420030"/>
            <a:ext cx="16230600" cy="7190695"/>
            <a:chOff x="0" y="0"/>
            <a:chExt cx="4274726" cy="189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1893845"/>
            </a:xfrm>
            <a:custGeom>
              <a:avLst/>
              <a:gdLst/>
              <a:ahLst/>
              <a:cxnLst/>
              <a:rect l="l" t="t" r="r" b="b"/>
              <a:pathLst>
                <a:path w="4274726" h="1893845">
                  <a:moveTo>
                    <a:pt x="0" y="0"/>
                  </a:moveTo>
                  <a:lnTo>
                    <a:pt x="4274726" y="0"/>
                  </a:lnTo>
                  <a:lnTo>
                    <a:pt x="4274726" y="1893845"/>
                  </a:lnTo>
                  <a:lnTo>
                    <a:pt x="0" y="1893845"/>
                  </a:lnTo>
                  <a:close/>
                </a:path>
              </a:pathLst>
            </a:custGeom>
            <a:solidFill>
              <a:srgbClr val="7B693B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274726" cy="193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88519" y="2590223"/>
            <a:ext cx="10854363" cy="6850309"/>
          </a:xfrm>
          <a:custGeom>
            <a:avLst/>
            <a:gdLst/>
            <a:ahLst/>
            <a:cxnLst/>
            <a:rect l="l" t="t" r="r" b="b"/>
            <a:pathLst>
              <a:path w="10854363" h="6850309">
                <a:moveTo>
                  <a:pt x="0" y="0"/>
                </a:moveTo>
                <a:lnTo>
                  <a:pt x="10854362" y="0"/>
                </a:lnTo>
                <a:lnTo>
                  <a:pt x="10854362" y="6850309"/>
                </a:lnTo>
                <a:lnTo>
                  <a:pt x="0" y="6850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534446" y="573644"/>
            <a:ext cx="11261303" cy="84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4891">
                <a:solidFill>
                  <a:srgbClr val="FFFFFF"/>
                </a:solidFill>
                <a:latin typeface="Alice Bold"/>
              </a:rPr>
              <a:t>Re-engaging Stale and Lapsed Attendees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1" r="-709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411"/>
            <a:ext cx="9144000" cy="10266589"/>
            <a:chOff x="0" y="0"/>
            <a:chExt cx="2408296" cy="2703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3958"/>
            </a:xfrm>
            <a:custGeom>
              <a:avLst/>
              <a:gdLst/>
              <a:ahLst/>
              <a:cxnLst/>
              <a:rect l="l" t="t" r="r" b="b"/>
              <a:pathLst>
                <a:path w="2408296" h="2703958">
                  <a:moveTo>
                    <a:pt x="0" y="0"/>
                  </a:moveTo>
                  <a:lnTo>
                    <a:pt x="2408296" y="0"/>
                  </a:lnTo>
                  <a:lnTo>
                    <a:pt x="2408296" y="2703958"/>
                  </a:lnTo>
                  <a:lnTo>
                    <a:pt x="0" y="2703958"/>
                  </a:lnTo>
                  <a:close/>
                </a:path>
              </a:pathLst>
            </a:custGeom>
            <a:solidFill>
              <a:srgbClr val="CCA861">
                <a:alpha val="6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61" r="-3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988519" y="183197"/>
            <a:ext cx="12353158" cy="1769145"/>
            <a:chOff x="0" y="0"/>
            <a:chExt cx="3253507" cy="465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506" cy="465948"/>
            </a:xfrm>
            <a:custGeom>
              <a:avLst/>
              <a:gdLst/>
              <a:ahLst/>
              <a:cxnLst/>
              <a:rect l="l" t="t" r="r" b="b"/>
              <a:pathLst>
                <a:path w="3253506" h="465948">
                  <a:moveTo>
                    <a:pt x="0" y="0"/>
                  </a:moveTo>
                  <a:lnTo>
                    <a:pt x="3253506" y="0"/>
                  </a:lnTo>
                  <a:lnTo>
                    <a:pt x="3253506" y="465948"/>
                  </a:lnTo>
                  <a:lnTo>
                    <a:pt x="0" y="465948"/>
                  </a:lnTo>
                  <a:close/>
                </a:path>
              </a:pathLst>
            </a:custGeom>
            <a:solidFill>
              <a:srgbClr val="3B272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253507" cy="50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420030"/>
            <a:ext cx="16230600" cy="7190695"/>
            <a:chOff x="0" y="0"/>
            <a:chExt cx="4274726" cy="189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1893845"/>
            </a:xfrm>
            <a:custGeom>
              <a:avLst/>
              <a:gdLst/>
              <a:ahLst/>
              <a:cxnLst/>
              <a:rect l="l" t="t" r="r" b="b"/>
              <a:pathLst>
                <a:path w="4274726" h="1893845">
                  <a:moveTo>
                    <a:pt x="0" y="0"/>
                  </a:moveTo>
                  <a:lnTo>
                    <a:pt x="4274726" y="0"/>
                  </a:lnTo>
                  <a:lnTo>
                    <a:pt x="4274726" y="1893845"/>
                  </a:lnTo>
                  <a:lnTo>
                    <a:pt x="0" y="1893845"/>
                  </a:lnTo>
                  <a:close/>
                </a:path>
              </a:pathLst>
            </a:custGeom>
            <a:solidFill>
              <a:srgbClr val="7B693B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274726" cy="193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73541" y="573644"/>
            <a:ext cx="4783113" cy="84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4891">
                <a:solidFill>
                  <a:srgbClr val="FFFFFF"/>
                </a:solidFill>
                <a:latin typeface="Alice Bold"/>
              </a:rPr>
              <a:t>Email Marketing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7916" y="4521331"/>
            <a:ext cx="15794364" cy="347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Alice"/>
              </a:rPr>
              <a:t>1) Targeted email campaigns towards Stale attendees (18-36 months) and lapsed attendees (3+ years) for re-engagement.</a:t>
            </a:r>
          </a:p>
          <a:p>
            <a:pPr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Alice"/>
                <a:ea typeface="Alice"/>
              </a:rPr>
              <a:t>2) Your Exclusive 10% Discount for "A Christmas Carol" is Here! 🎁</a:t>
            </a:r>
          </a:p>
          <a:p>
            <a:pPr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Alice"/>
              </a:rPr>
              <a:t>Use Code: JINGLEJOY10</a:t>
            </a:r>
          </a:p>
          <a:p>
            <a:pPr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Alice"/>
              </a:rPr>
              <a:t>3) Personalized emails expressing appreciation.</a:t>
            </a:r>
          </a:p>
          <a:p>
            <a:pPr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Alice"/>
              </a:rPr>
              <a:t>4) Highlight excitement about upcoming shows.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1541" y="0"/>
            <a:ext cx="7256459" cy="10287000"/>
            <a:chOff x="0" y="0"/>
            <a:chExt cx="191116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166" cy="2709333"/>
            </a:xfrm>
            <a:custGeom>
              <a:avLst/>
              <a:gdLst/>
              <a:ahLst/>
              <a:cxnLst/>
              <a:rect l="l" t="t" r="r" b="b"/>
              <a:pathLst>
                <a:path w="1911166" h="2709333">
                  <a:moveTo>
                    <a:pt x="0" y="0"/>
                  </a:moveTo>
                  <a:lnTo>
                    <a:pt x="1911166" y="0"/>
                  </a:lnTo>
                  <a:lnTo>
                    <a:pt x="19111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C5D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1116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208129"/>
            <a:ext cx="8115300" cy="7176734"/>
          </a:xfrm>
          <a:custGeom>
            <a:avLst/>
            <a:gdLst/>
            <a:ahLst/>
            <a:cxnLst/>
            <a:rect l="l" t="t" r="r" b="b"/>
            <a:pathLst>
              <a:path w="8115300" h="7176734">
                <a:moveTo>
                  <a:pt x="0" y="0"/>
                </a:moveTo>
                <a:lnTo>
                  <a:pt x="8115300" y="0"/>
                </a:lnTo>
                <a:lnTo>
                  <a:pt x="8115300" y="7176734"/>
                </a:lnTo>
                <a:lnTo>
                  <a:pt x="0" y="717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02" r="-4113" b="-87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1031541" cy="10287000"/>
            <a:chOff x="0" y="0"/>
            <a:chExt cx="290542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05426" cy="2709333"/>
            </a:xfrm>
            <a:custGeom>
              <a:avLst/>
              <a:gdLst/>
              <a:ahLst/>
              <a:cxnLst/>
              <a:rect l="l" t="t" r="r" b="b"/>
              <a:pathLst>
                <a:path w="2905426" h="2709333">
                  <a:moveTo>
                    <a:pt x="0" y="0"/>
                  </a:moveTo>
                  <a:lnTo>
                    <a:pt x="2905426" y="0"/>
                  </a:lnTo>
                  <a:lnTo>
                    <a:pt x="29054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0542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7630" y="1196116"/>
            <a:ext cx="9256280" cy="8229600"/>
            <a:chOff x="0" y="0"/>
            <a:chExt cx="2437868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868" cy="2167467"/>
            </a:xfrm>
            <a:custGeom>
              <a:avLst/>
              <a:gdLst/>
              <a:ahLst/>
              <a:cxnLst/>
              <a:rect l="l" t="t" r="r" b="b"/>
              <a:pathLst>
                <a:path w="2437868" h="2167467">
                  <a:moveTo>
                    <a:pt x="0" y="0"/>
                  </a:moveTo>
                  <a:lnTo>
                    <a:pt x="2437868" y="0"/>
                  </a:lnTo>
                  <a:lnTo>
                    <a:pt x="243786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CEBE9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3786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4120539"/>
            <a:ext cx="11031541" cy="222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3"/>
              </a:lnSpc>
            </a:pPr>
            <a:r>
              <a:rPr lang="en-US" sz="6373">
                <a:solidFill>
                  <a:srgbClr val="FFFFFF"/>
                </a:solidFill>
                <a:latin typeface="Alice Bold"/>
              </a:rPr>
              <a:t>CITY - FOCUSED MARKETING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1" r="-709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411"/>
            <a:ext cx="9144000" cy="10266589"/>
            <a:chOff x="0" y="0"/>
            <a:chExt cx="2408296" cy="2703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3958"/>
            </a:xfrm>
            <a:custGeom>
              <a:avLst/>
              <a:gdLst/>
              <a:ahLst/>
              <a:cxnLst/>
              <a:rect l="l" t="t" r="r" b="b"/>
              <a:pathLst>
                <a:path w="2408296" h="2703958">
                  <a:moveTo>
                    <a:pt x="0" y="0"/>
                  </a:moveTo>
                  <a:lnTo>
                    <a:pt x="2408296" y="0"/>
                  </a:lnTo>
                  <a:lnTo>
                    <a:pt x="2408296" y="2703958"/>
                  </a:lnTo>
                  <a:lnTo>
                    <a:pt x="0" y="2703958"/>
                  </a:lnTo>
                  <a:close/>
                </a:path>
              </a:pathLst>
            </a:custGeom>
            <a:solidFill>
              <a:srgbClr val="CCA861">
                <a:alpha val="6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61" r="-3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988519" y="183197"/>
            <a:ext cx="12353158" cy="1769145"/>
            <a:chOff x="0" y="0"/>
            <a:chExt cx="3253507" cy="465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506" cy="465948"/>
            </a:xfrm>
            <a:custGeom>
              <a:avLst/>
              <a:gdLst/>
              <a:ahLst/>
              <a:cxnLst/>
              <a:rect l="l" t="t" r="r" b="b"/>
              <a:pathLst>
                <a:path w="3253506" h="465948">
                  <a:moveTo>
                    <a:pt x="0" y="0"/>
                  </a:moveTo>
                  <a:lnTo>
                    <a:pt x="3253506" y="0"/>
                  </a:lnTo>
                  <a:lnTo>
                    <a:pt x="3253506" y="465948"/>
                  </a:lnTo>
                  <a:lnTo>
                    <a:pt x="0" y="465948"/>
                  </a:lnTo>
                  <a:close/>
                </a:path>
              </a:pathLst>
            </a:custGeom>
            <a:solidFill>
              <a:srgbClr val="3B272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253507" cy="50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52342"/>
            <a:ext cx="16230600" cy="7190695"/>
            <a:chOff x="0" y="0"/>
            <a:chExt cx="4274726" cy="189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1893845"/>
            </a:xfrm>
            <a:custGeom>
              <a:avLst/>
              <a:gdLst/>
              <a:ahLst/>
              <a:cxnLst/>
              <a:rect l="l" t="t" r="r" b="b"/>
              <a:pathLst>
                <a:path w="4274726" h="1893845">
                  <a:moveTo>
                    <a:pt x="0" y="0"/>
                  </a:moveTo>
                  <a:lnTo>
                    <a:pt x="4274726" y="0"/>
                  </a:lnTo>
                  <a:lnTo>
                    <a:pt x="4274726" y="1893845"/>
                  </a:lnTo>
                  <a:lnTo>
                    <a:pt x="0" y="1893845"/>
                  </a:lnTo>
                  <a:close/>
                </a:path>
              </a:pathLst>
            </a:custGeom>
            <a:solidFill>
              <a:srgbClr val="7B693B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274726" cy="193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49798" y="2794347"/>
            <a:ext cx="8115300" cy="4698305"/>
          </a:xfrm>
          <a:custGeom>
            <a:avLst/>
            <a:gdLst/>
            <a:ahLst/>
            <a:cxnLst/>
            <a:rect l="l" t="t" r="r" b="b"/>
            <a:pathLst>
              <a:path w="8115300" h="4698305">
                <a:moveTo>
                  <a:pt x="0" y="0"/>
                </a:moveTo>
                <a:lnTo>
                  <a:pt x="8115300" y="0"/>
                </a:lnTo>
                <a:lnTo>
                  <a:pt x="8115300" y="4698306"/>
                </a:lnTo>
                <a:lnTo>
                  <a:pt x="0" y="469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90" b="-1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442651" y="2804553"/>
            <a:ext cx="7816649" cy="4698305"/>
          </a:xfrm>
          <a:custGeom>
            <a:avLst/>
            <a:gdLst/>
            <a:ahLst/>
            <a:cxnLst/>
            <a:rect l="l" t="t" r="r" b="b"/>
            <a:pathLst>
              <a:path w="7816649" h="4698305">
                <a:moveTo>
                  <a:pt x="0" y="0"/>
                </a:moveTo>
                <a:lnTo>
                  <a:pt x="7816649" y="0"/>
                </a:lnTo>
                <a:lnTo>
                  <a:pt x="7816649" y="4698305"/>
                </a:lnTo>
                <a:lnTo>
                  <a:pt x="0" y="4698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227748" y="367903"/>
            <a:ext cx="12113929" cy="117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3"/>
              </a:lnSpc>
            </a:pPr>
            <a:r>
              <a:rPr lang="en-US" sz="6830">
                <a:solidFill>
                  <a:srgbClr val="FFFFFF"/>
                </a:solidFill>
                <a:latin typeface="Alice Bold"/>
              </a:rPr>
              <a:t>CITY-FOCUSED MARKETING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1" r="-709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411"/>
            <a:ext cx="9144000" cy="10266589"/>
            <a:chOff x="0" y="0"/>
            <a:chExt cx="2408296" cy="2703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3958"/>
            </a:xfrm>
            <a:custGeom>
              <a:avLst/>
              <a:gdLst/>
              <a:ahLst/>
              <a:cxnLst/>
              <a:rect l="l" t="t" r="r" b="b"/>
              <a:pathLst>
                <a:path w="2408296" h="2703958">
                  <a:moveTo>
                    <a:pt x="0" y="0"/>
                  </a:moveTo>
                  <a:lnTo>
                    <a:pt x="2408296" y="0"/>
                  </a:lnTo>
                  <a:lnTo>
                    <a:pt x="2408296" y="2703958"/>
                  </a:lnTo>
                  <a:lnTo>
                    <a:pt x="0" y="2703958"/>
                  </a:lnTo>
                  <a:close/>
                </a:path>
              </a:pathLst>
            </a:custGeom>
            <a:solidFill>
              <a:srgbClr val="CCA861">
                <a:alpha val="6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61" r="-3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988519" y="183197"/>
            <a:ext cx="12353158" cy="1769145"/>
            <a:chOff x="0" y="0"/>
            <a:chExt cx="3253507" cy="465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506" cy="465948"/>
            </a:xfrm>
            <a:custGeom>
              <a:avLst/>
              <a:gdLst/>
              <a:ahLst/>
              <a:cxnLst/>
              <a:rect l="l" t="t" r="r" b="b"/>
              <a:pathLst>
                <a:path w="3253506" h="465948">
                  <a:moveTo>
                    <a:pt x="0" y="0"/>
                  </a:moveTo>
                  <a:lnTo>
                    <a:pt x="3253506" y="0"/>
                  </a:lnTo>
                  <a:lnTo>
                    <a:pt x="3253506" y="465948"/>
                  </a:lnTo>
                  <a:lnTo>
                    <a:pt x="0" y="465948"/>
                  </a:lnTo>
                  <a:close/>
                </a:path>
              </a:pathLst>
            </a:custGeom>
            <a:solidFill>
              <a:srgbClr val="3B272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253507" cy="50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420030"/>
            <a:ext cx="16230600" cy="7190695"/>
            <a:chOff x="0" y="0"/>
            <a:chExt cx="4274726" cy="189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1893845"/>
            </a:xfrm>
            <a:custGeom>
              <a:avLst/>
              <a:gdLst/>
              <a:ahLst/>
              <a:cxnLst/>
              <a:rect l="l" t="t" r="r" b="b"/>
              <a:pathLst>
                <a:path w="4274726" h="1893845">
                  <a:moveTo>
                    <a:pt x="0" y="0"/>
                  </a:moveTo>
                  <a:lnTo>
                    <a:pt x="4274726" y="0"/>
                  </a:lnTo>
                  <a:lnTo>
                    <a:pt x="4274726" y="1893845"/>
                  </a:lnTo>
                  <a:lnTo>
                    <a:pt x="0" y="1893845"/>
                  </a:lnTo>
                  <a:close/>
                </a:path>
              </a:pathLst>
            </a:custGeom>
            <a:solidFill>
              <a:srgbClr val="7B693B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274726" cy="193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33654" y="419100"/>
            <a:ext cx="6967945" cy="10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7"/>
              </a:lnSpc>
            </a:pPr>
            <a:r>
              <a:rPr lang="en-US" sz="6219" dirty="0">
                <a:solidFill>
                  <a:srgbClr val="FFFFFF"/>
                </a:solidFill>
                <a:latin typeface="Alice Bold"/>
              </a:rPr>
              <a:t>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172608"/>
            <a:ext cx="16230600" cy="479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1. Strategic Focus: Channel resources and efforts towards cities with positive revenue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growth.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2. Adaptation of Successful Strategies: Replicate successful strategies from high-growth cities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in areas with growth potential to benefit sales for a Christmas Carol.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3. Continuous Monitoring: Implement a robust system for regular revenue trend monitoring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252201" cy="10287000"/>
            <a:chOff x="0" y="0"/>
            <a:chExt cx="24367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6794" cy="2709333"/>
            </a:xfrm>
            <a:custGeom>
              <a:avLst/>
              <a:gdLst/>
              <a:ahLst/>
              <a:cxnLst/>
              <a:rect l="l" t="t" r="r" b="b"/>
              <a:pathLst>
                <a:path w="2436794" h="2709333">
                  <a:moveTo>
                    <a:pt x="0" y="0"/>
                  </a:moveTo>
                  <a:lnTo>
                    <a:pt x="2436794" y="0"/>
                  </a:lnTo>
                  <a:lnTo>
                    <a:pt x="24367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>
                <a:alpha val="3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367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52201" y="0"/>
            <a:ext cx="9035799" cy="10287000"/>
          </a:xfrm>
          <a:custGeom>
            <a:avLst/>
            <a:gdLst/>
            <a:ahLst/>
            <a:cxnLst/>
            <a:rect l="l" t="t" r="r" b="b"/>
            <a:pathLst>
              <a:path w="9035799" h="10287000">
                <a:moveTo>
                  <a:pt x="0" y="0"/>
                </a:moveTo>
                <a:lnTo>
                  <a:pt x="9035799" y="0"/>
                </a:lnTo>
                <a:lnTo>
                  <a:pt x="90357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110046" t="-1890" b="-1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9252201" cy="10287000"/>
          </a:xfrm>
          <a:custGeom>
            <a:avLst/>
            <a:gdLst/>
            <a:ahLst/>
            <a:cxnLst/>
            <a:rect l="l" t="t" r="r" b="b"/>
            <a:pathLst>
              <a:path w="9252201" h="10287000">
                <a:moveTo>
                  <a:pt x="0" y="0"/>
                </a:moveTo>
                <a:lnTo>
                  <a:pt x="9252201" y="0"/>
                </a:lnTo>
                <a:lnTo>
                  <a:pt x="92522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-37083" r="-48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832890" y="4167039"/>
            <a:ext cx="7874422" cy="174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8"/>
              </a:lnSpc>
            </a:pPr>
            <a:r>
              <a:rPr lang="en-US" sz="10113">
                <a:solidFill>
                  <a:srgbClr val="000000"/>
                </a:solidFill>
                <a:latin typeface="Alice Bold"/>
              </a:rPr>
              <a:t>Femme Focus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252201" cy="10287000"/>
            <a:chOff x="0" y="0"/>
            <a:chExt cx="24367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6794" cy="2709333"/>
            </a:xfrm>
            <a:custGeom>
              <a:avLst/>
              <a:gdLst/>
              <a:ahLst/>
              <a:cxnLst/>
              <a:rect l="l" t="t" r="r" b="b"/>
              <a:pathLst>
                <a:path w="2436794" h="2709333">
                  <a:moveTo>
                    <a:pt x="0" y="0"/>
                  </a:moveTo>
                  <a:lnTo>
                    <a:pt x="2436794" y="0"/>
                  </a:lnTo>
                  <a:lnTo>
                    <a:pt x="24367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>
                <a:alpha val="3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367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52201" y="0"/>
            <a:ext cx="9035799" cy="10287000"/>
          </a:xfrm>
          <a:custGeom>
            <a:avLst/>
            <a:gdLst/>
            <a:ahLst/>
            <a:cxnLst/>
            <a:rect l="l" t="t" r="r" b="b"/>
            <a:pathLst>
              <a:path w="9035799" h="10287000">
                <a:moveTo>
                  <a:pt x="0" y="0"/>
                </a:moveTo>
                <a:lnTo>
                  <a:pt x="9035799" y="0"/>
                </a:lnTo>
                <a:lnTo>
                  <a:pt x="90357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110046" t="-1890" b="-1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9252201" cy="10287000"/>
          </a:xfrm>
          <a:custGeom>
            <a:avLst/>
            <a:gdLst/>
            <a:ahLst/>
            <a:cxnLst/>
            <a:rect l="l" t="t" r="r" b="b"/>
            <a:pathLst>
              <a:path w="9252201" h="10287000">
                <a:moveTo>
                  <a:pt x="0" y="0"/>
                </a:moveTo>
                <a:lnTo>
                  <a:pt x="9252201" y="0"/>
                </a:lnTo>
                <a:lnTo>
                  <a:pt x="92522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-37083" r="-48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88223" y="512771"/>
            <a:ext cx="7874496" cy="174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8"/>
              </a:lnSpc>
            </a:pPr>
            <a:r>
              <a:rPr lang="en-US" sz="10113">
                <a:solidFill>
                  <a:srgbClr val="FFFFFF"/>
                </a:solidFill>
                <a:latin typeface="Alice Bold"/>
              </a:rPr>
              <a:t>Femme Focus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0742" y="3427784"/>
            <a:ext cx="8532753" cy="393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3733">
                <a:solidFill>
                  <a:srgbClr val="000000"/>
                </a:solidFill>
                <a:latin typeface="Alice Bold"/>
              </a:rPr>
              <a:t>To maximize outreach and engagement, we aim to target females, the predominant user demographic, by offering exclusive group package giveaways for</a:t>
            </a:r>
          </a:p>
          <a:p>
            <a:pPr>
              <a:lnSpc>
                <a:spcPts val="5227"/>
              </a:lnSpc>
            </a:pPr>
            <a:r>
              <a:rPr lang="en-US" sz="3733">
                <a:solidFill>
                  <a:srgbClr val="000000"/>
                </a:solidFill>
                <a:latin typeface="Alice Bold"/>
              </a:rPr>
              <a:t> "A Christmas Carol."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063080" cy="10287000"/>
            <a:chOff x="0" y="0"/>
            <a:chExt cx="10701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0112" cy="2709333"/>
            </a:xfrm>
            <a:custGeom>
              <a:avLst/>
              <a:gdLst/>
              <a:ahLst/>
              <a:cxnLst/>
              <a:rect l="l" t="t" r="r" b="b"/>
              <a:pathLst>
                <a:path w="1070112" h="2709333">
                  <a:moveTo>
                    <a:pt x="0" y="0"/>
                  </a:moveTo>
                  <a:lnTo>
                    <a:pt x="1070112" y="0"/>
                  </a:lnTo>
                  <a:lnTo>
                    <a:pt x="10701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7011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3555" y="0"/>
            <a:ext cx="12434461" cy="10287000"/>
            <a:chOff x="0" y="0"/>
            <a:chExt cx="327492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4920" cy="2709333"/>
            </a:xfrm>
            <a:custGeom>
              <a:avLst/>
              <a:gdLst/>
              <a:ahLst/>
              <a:cxnLst/>
              <a:rect l="l" t="t" r="r" b="b"/>
              <a:pathLst>
                <a:path w="3274920" h="2709333">
                  <a:moveTo>
                    <a:pt x="0" y="0"/>
                  </a:moveTo>
                  <a:lnTo>
                    <a:pt x="3274920" y="0"/>
                  </a:lnTo>
                  <a:lnTo>
                    <a:pt x="32749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492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88016" y="0"/>
            <a:ext cx="1799984" cy="10287000"/>
            <a:chOff x="0" y="0"/>
            <a:chExt cx="47407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4070" cy="2709333"/>
            </a:xfrm>
            <a:custGeom>
              <a:avLst/>
              <a:gdLst/>
              <a:ahLst/>
              <a:cxnLst/>
              <a:rect l="l" t="t" r="r" b="b"/>
              <a:pathLst>
                <a:path w="474070" h="2709333">
                  <a:moveTo>
                    <a:pt x="0" y="0"/>
                  </a:moveTo>
                  <a:lnTo>
                    <a:pt x="474070" y="0"/>
                  </a:lnTo>
                  <a:lnTo>
                    <a:pt x="4740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B69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40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2853" y="429845"/>
            <a:ext cx="6554129" cy="9385594"/>
          </a:xfrm>
          <a:custGeom>
            <a:avLst/>
            <a:gdLst/>
            <a:ahLst/>
            <a:cxnLst/>
            <a:rect l="l" t="t" r="r" b="b"/>
            <a:pathLst>
              <a:path w="6554129" h="9385594">
                <a:moveTo>
                  <a:pt x="0" y="0"/>
                </a:moveTo>
                <a:lnTo>
                  <a:pt x="6554129" y="0"/>
                </a:lnTo>
                <a:lnTo>
                  <a:pt x="6554129" y="9385594"/>
                </a:lnTo>
                <a:lnTo>
                  <a:pt x="0" y="938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0" r="-37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600950" y="429845"/>
            <a:ext cx="8671464" cy="9385594"/>
            <a:chOff x="0" y="0"/>
            <a:chExt cx="2283842" cy="24719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3842" cy="2471926"/>
            </a:xfrm>
            <a:custGeom>
              <a:avLst/>
              <a:gdLst/>
              <a:ahLst/>
              <a:cxnLst/>
              <a:rect l="l" t="t" r="r" b="b"/>
              <a:pathLst>
                <a:path w="2283842" h="2471926">
                  <a:moveTo>
                    <a:pt x="0" y="0"/>
                  </a:moveTo>
                  <a:lnTo>
                    <a:pt x="2283842" y="0"/>
                  </a:lnTo>
                  <a:lnTo>
                    <a:pt x="2283842" y="2471926"/>
                  </a:lnTo>
                  <a:lnTo>
                    <a:pt x="0" y="2471926"/>
                  </a:ln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83842" cy="2510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36431" y="464185"/>
            <a:ext cx="58005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Alice Bold"/>
              </a:rPr>
              <a:t>Table of 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99403" y="3300192"/>
            <a:ext cx="7874558" cy="353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lice"/>
              </a:rPr>
              <a:t>Introduction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lice"/>
              </a:rPr>
              <a:t>Objective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lice"/>
              </a:rPr>
              <a:t>Marketing Strategies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lice"/>
              </a:rP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9144000" cy="10266589"/>
          </a:xfrm>
          <a:custGeom>
            <a:avLst/>
            <a:gdLst/>
            <a:ahLst/>
            <a:cxnLst/>
            <a:rect l="l" t="t" r="r" b="b"/>
            <a:pathLst>
              <a:path w="9144000" h="10266589">
                <a:moveTo>
                  <a:pt x="0" y="0"/>
                </a:moveTo>
                <a:lnTo>
                  <a:pt x="9144000" y="0"/>
                </a:lnTo>
                <a:lnTo>
                  <a:pt x="9144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1" r="-709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411"/>
            <a:ext cx="18288000" cy="10266589"/>
            <a:chOff x="0" y="0"/>
            <a:chExt cx="4816593" cy="2703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3958"/>
            </a:xfrm>
            <a:custGeom>
              <a:avLst/>
              <a:gdLst/>
              <a:ahLst/>
              <a:cxnLst/>
              <a:rect l="l" t="t" r="r" b="b"/>
              <a:pathLst>
                <a:path w="4816592" h="2703958">
                  <a:moveTo>
                    <a:pt x="0" y="0"/>
                  </a:moveTo>
                  <a:lnTo>
                    <a:pt x="4816592" y="0"/>
                  </a:lnTo>
                  <a:lnTo>
                    <a:pt x="4816592" y="2703958"/>
                  </a:lnTo>
                  <a:lnTo>
                    <a:pt x="0" y="2703958"/>
                  </a:lnTo>
                  <a:close/>
                </a:path>
              </a:pathLst>
            </a:custGeom>
            <a:solidFill>
              <a:srgbClr val="D8C7B7">
                <a:alpha val="6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96092" y="274632"/>
            <a:ext cx="8989659" cy="5821027"/>
          </a:xfrm>
          <a:custGeom>
            <a:avLst/>
            <a:gdLst/>
            <a:ahLst/>
            <a:cxnLst/>
            <a:rect l="l" t="t" r="r" b="b"/>
            <a:pathLst>
              <a:path w="8989659" h="5821027">
                <a:moveTo>
                  <a:pt x="0" y="0"/>
                </a:moveTo>
                <a:lnTo>
                  <a:pt x="8989659" y="0"/>
                </a:lnTo>
                <a:lnTo>
                  <a:pt x="8989659" y="5821027"/>
                </a:lnTo>
                <a:lnTo>
                  <a:pt x="0" y="5821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8" r="-59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2716" y="6648655"/>
            <a:ext cx="17902568" cy="3146362"/>
          </a:xfrm>
          <a:custGeom>
            <a:avLst/>
            <a:gdLst/>
            <a:ahLst/>
            <a:cxnLst/>
            <a:rect l="l" t="t" r="r" b="b"/>
            <a:pathLst>
              <a:path w="17902568" h="3146362">
                <a:moveTo>
                  <a:pt x="0" y="0"/>
                </a:moveTo>
                <a:lnTo>
                  <a:pt x="17902568" y="0"/>
                </a:lnTo>
                <a:lnTo>
                  <a:pt x="17902568" y="3146363"/>
                </a:lnTo>
                <a:lnTo>
                  <a:pt x="0" y="314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97" t="-20550" r="-8950" b="-384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11"/>
            <a:ext cx="18288000" cy="10266589"/>
          </a:xfrm>
          <a:custGeom>
            <a:avLst/>
            <a:gdLst/>
            <a:ahLst/>
            <a:cxnLst/>
            <a:rect l="l" t="t" r="r" b="b"/>
            <a:pathLst>
              <a:path w="18288000" h="10266589">
                <a:moveTo>
                  <a:pt x="0" y="0"/>
                </a:moveTo>
                <a:lnTo>
                  <a:pt x="18288000" y="0"/>
                </a:lnTo>
                <a:lnTo>
                  <a:pt x="18288000" y="10266589"/>
                </a:lnTo>
                <a:lnTo>
                  <a:pt x="0" y="1026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23496" r="-23718" b="-234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88519" y="183197"/>
            <a:ext cx="12353158" cy="1769145"/>
            <a:chOff x="0" y="0"/>
            <a:chExt cx="3253507" cy="4659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3506" cy="465948"/>
            </a:xfrm>
            <a:custGeom>
              <a:avLst/>
              <a:gdLst/>
              <a:ahLst/>
              <a:cxnLst/>
              <a:rect l="l" t="t" r="r" b="b"/>
              <a:pathLst>
                <a:path w="3253506" h="465948">
                  <a:moveTo>
                    <a:pt x="0" y="0"/>
                  </a:moveTo>
                  <a:lnTo>
                    <a:pt x="3253506" y="0"/>
                  </a:lnTo>
                  <a:lnTo>
                    <a:pt x="3253506" y="465948"/>
                  </a:lnTo>
                  <a:lnTo>
                    <a:pt x="0" y="465948"/>
                  </a:lnTo>
                  <a:close/>
                </a:path>
              </a:pathLst>
            </a:custGeom>
            <a:solidFill>
              <a:srgbClr val="3B272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3507" cy="50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420030"/>
            <a:ext cx="16439324" cy="7190695"/>
            <a:chOff x="0" y="0"/>
            <a:chExt cx="4329698" cy="1893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29699" cy="1893845"/>
            </a:xfrm>
            <a:custGeom>
              <a:avLst/>
              <a:gdLst/>
              <a:ahLst/>
              <a:cxnLst/>
              <a:rect l="l" t="t" r="r" b="b"/>
              <a:pathLst>
                <a:path w="4329699" h="1893845">
                  <a:moveTo>
                    <a:pt x="0" y="0"/>
                  </a:moveTo>
                  <a:lnTo>
                    <a:pt x="4329699" y="0"/>
                  </a:lnTo>
                  <a:lnTo>
                    <a:pt x="4329699" y="1893845"/>
                  </a:lnTo>
                  <a:lnTo>
                    <a:pt x="0" y="1893845"/>
                  </a:lnTo>
                  <a:close/>
                </a:path>
              </a:pathLst>
            </a:custGeom>
            <a:solidFill>
              <a:srgbClr val="7B693B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29698" cy="197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0" lvl="1" indent="-388615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>
                      <a:alpha val="54902"/>
                    </a:srgbClr>
                  </a:solidFill>
                  <a:latin typeface="Alice"/>
                </a:rPr>
                <a:t>Collaborate with Women’s Groups:Partner with women's organizations, clubs, or online communities to extend the reach and impact of your giveaway.</a:t>
              </a:r>
            </a:p>
            <a:p>
              <a:pPr>
                <a:lnSpc>
                  <a:spcPts val="5039"/>
                </a:lnSpc>
              </a:pPr>
              <a:endParaRPr lang="en-US" sz="3599">
                <a:solidFill>
                  <a:srgbClr val="FFFFFF">
                    <a:alpha val="54902"/>
                  </a:srgbClr>
                </a:solidFill>
                <a:latin typeface="Alice"/>
              </a:endParaRPr>
            </a:p>
            <a:p>
              <a:pPr marL="777230" lvl="1" indent="-388615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>
                      <a:alpha val="54902"/>
                    </a:srgbClr>
                  </a:solidFill>
                  <a:latin typeface="Alice"/>
                </a:rPr>
                <a:t>Customized Group Packages:Consider offering customized group packages that include additional perks, creating a more enticing giveaway.</a:t>
              </a:r>
            </a:p>
            <a:p>
              <a:pPr>
                <a:lnSpc>
                  <a:spcPts val="5039"/>
                </a:lnSpc>
              </a:pPr>
              <a:endParaRPr lang="en-US" sz="3599">
                <a:solidFill>
                  <a:srgbClr val="FFFFFF">
                    <a:alpha val="54902"/>
                  </a:srgbClr>
                </a:solidFill>
                <a:latin typeface="Alice"/>
              </a:endParaRPr>
            </a:p>
            <a:p>
              <a:pPr marL="777230" lvl="1" indent="-388615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>
                      <a:alpha val="54902"/>
                    </a:srgbClr>
                  </a:solidFill>
                  <a:latin typeface="Alice"/>
                </a:rPr>
                <a:t>Encourage Group Participation:Structure the giveaway to encourage women to participate in groups, promoting shared experiences and strengthening bonds.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16338" y="150178"/>
            <a:ext cx="985532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Recommendations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8731"/>
          </a:xfrm>
          <a:custGeom>
            <a:avLst/>
            <a:gdLst/>
            <a:ahLst/>
            <a:cxnLst/>
            <a:rect l="l" t="t" r="r" b="b"/>
            <a:pathLst>
              <a:path w="18288000" h="10448731">
                <a:moveTo>
                  <a:pt x="0" y="0"/>
                </a:moveTo>
                <a:lnTo>
                  <a:pt x="18288000" y="0"/>
                </a:lnTo>
                <a:lnTo>
                  <a:pt x="18288000" y="10448731"/>
                </a:lnTo>
                <a:lnTo>
                  <a:pt x="0" y="1044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14" r="-60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673704"/>
            <a:ext cx="18288000" cy="5500518"/>
            <a:chOff x="0" y="0"/>
            <a:chExt cx="4816593" cy="1448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48696"/>
            </a:xfrm>
            <a:custGeom>
              <a:avLst/>
              <a:gdLst/>
              <a:ahLst/>
              <a:cxnLst/>
              <a:rect l="l" t="t" r="r" b="b"/>
              <a:pathLst>
                <a:path w="4816592" h="1448696">
                  <a:moveTo>
                    <a:pt x="0" y="0"/>
                  </a:moveTo>
                  <a:lnTo>
                    <a:pt x="4816592" y="0"/>
                  </a:lnTo>
                  <a:lnTo>
                    <a:pt x="4816592" y="1448696"/>
                  </a:lnTo>
                  <a:lnTo>
                    <a:pt x="0" y="1448696"/>
                  </a:lnTo>
                  <a:close/>
                </a:path>
              </a:pathLst>
            </a:custGeom>
            <a:solidFill>
              <a:srgbClr val="7C5D37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486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18263" y="662879"/>
            <a:ext cx="8427086" cy="1395094"/>
            <a:chOff x="0" y="0"/>
            <a:chExt cx="2219479" cy="3674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9479" cy="367432"/>
            </a:xfrm>
            <a:custGeom>
              <a:avLst/>
              <a:gdLst/>
              <a:ahLst/>
              <a:cxnLst/>
              <a:rect l="l" t="t" r="r" b="b"/>
              <a:pathLst>
                <a:path w="2219479" h="367432">
                  <a:moveTo>
                    <a:pt x="0" y="0"/>
                  </a:moveTo>
                  <a:lnTo>
                    <a:pt x="2219479" y="0"/>
                  </a:lnTo>
                  <a:lnTo>
                    <a:pt x="2219479" y="367432"/>
                  </a:lnTo>
                  <a:lnTo>
                    <a:pt x="0" y="367432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19479" cy="405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92303" y="481904"/>
            <a:ext cx="750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B2720"/>
                </a:solidFill>
                <a:latin typeface="Alice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4386" y="4157727"/>
            <a:ext cx="16230600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</a:rPr>
              <a:t>The path to increased ticket sales for the Hanover lies in the implementation of the recommended solutions.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</a:rPr>
              <a:t>A key strategy is to cultivate and prioritize audience loyalty, establishing a devoted base of repeat customers year after year. By fostering strong connections with our audience, we not only ensure consistent ticket sales but also create a community that actively engages with and supports the Hanover.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</a:rPr>
              <a:t>This commitment to building lasting relationships will not only elevate our sales figures but also solidify Hanover's position as a cultural hub that resonates with its audience.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6053" cy="10240220"/>
          </a:xfrm>
          <a:custGeom>
            <a:avLst/>
            <a:gdLst/>
            <a:ahLst/>
            <a:cxnLst/>
            <a:rect l="l" t="t" r="r" b="b"/>
            <a:pathLst>
              <a:path w="18286053" h="10240220">
                <a:moveTo>
                  <a:pt x="0" y="0"/>
                </a:moveTo>
                <a:lnTo>
                  <a:pt x="18286053" y="0"/>
                </a:lnTo>
                <a:lnTo>
                  <a:pt x="18286053" y="10240220"/>
                </a:lnTo>
                <a:lnTo>
                  <a:pt x="0" y="10240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573182" y="0"/>
            <a:ext cx="7714818" cy="10240220"/>
            <a:chOff x="0" y="0"/>
            <a:chExt cx="2031886" cy="26970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1886" cy="2697013"/>
            </a:xfrm>
            <a:custGeom>
              <a:avLst/>
              <a:gdLst/>
              <a:ahLst/>
              <a:cxnLst/>
              <a:rect l="l" t="t" r="r" b="b"/>
              <a:pathLst>
                <a:path w="2031886" h="2697013">
                  <a:moveTo>
                    <a:pt x="0" y="0"/>
                  </a:moveTo>
                  <a:lnTo>
                    <a:pt x="2031886" y="0"/>
                  </a:lnTo>
                  <a:lnTo>
                    <a:pt x="2031886" y="2697013"/>
                  </a:lnTo>
                  <a:lnTo>
                    <a:pt x="0" y="2697013"/>
                  </a:lnTo>
                  <a:close/>
                </a:path>
              </a:pathLst>
            </a:custGeom>
            <a:solidFill>
              <a:srgbClr val="D8C7B7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31886" cy="273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40465" y="3736274"/>
            <a:ext cx="6762452" cy="157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FFFFFF"/>
                </a:solidFill>
                <a:latin typeface="Alice Bold"/>
              </a:rPr>
              <a:t>Introduction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881726" y="5833323"/>
            <a:ext cx="90799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15882" y="4217883"/>
            <a:ext cx="7429419" cy="311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Hanover Theatre is a historic performing arts venue that captivates audiences with diverse live performances. </a:t>
            </a:r>
          </a:p>
          <a:p>
            <a:pPr algn="ctr">
              <a:lnSpc>
                <a:spcPts val="4500"/>
              </a:lnSpc>
            </a:pPr>
            <a:endParaRPr lang="en-US" sz="3399">
              <a:solidFill>
                <a:srgbClr val="FFFFFF"/>
              </a:solidFill>
              <a:latin typeface="Ali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6053" cy="10240220"/>
          </a:xfrm>
          <a:custGeom>
            <a:avLst/>
            <a:gdLst/>
            <a:ahLst/>
            <a:cxnLst/>
            <a:rect l="l" t="t" r="r" b="b"/>
            <a:pathLst>
              <a:path w="18286053" h="10240220">
                <a:moveTo>
                  <a:pt x="0" y="0"/>
                </a:moveTo>
                <a:lnTo>
                  <a:pt x="18286053" y="0"/>
                </a:lnTo>
                <a:lnTo>
                  <a:pt x="18286053" y="10240220"/>
                </a:lnTo>
                <a:lnTo>
                  <a:pt x="0" y="10240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573182" y="0"/>
            <a:ext cx="7714818" cy="10240220"/>
            <a:chOff x="0" y="0"/>
            <a:chExt cx="2031886" cy="26970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1886" cy="2697013"/>
            </a:xfrm>
            <a:custGeom>
              <a:avLst/>
              <a:gdLst/>
              <a:ahLst/>
              <a:cxnLst/>
              <a:rect l="l" t="t" r="r" b="b"/>
              <a:pathLst>
                <a:path w="2031886" h="2697013">
                  <a:moveTo>
                    <a:pt x="0" y="0"/>
                  </a:moveTo>
                  <a:lnTo>
                    <a:pt x="2031886" y="0"/>
                  </a:lnTo>
                  <a:lnTo>
                    <a:pt x="2031886" y="2697013"/>
                  </a:lnTo>
                  <a:lnTo>
                    <a:pt x="0" y="2697013"/>
                  </a:lnTo>
                  <a:close/>
                </a:path>
              </a:pathLst>
            </a:custGeom>
            <a:solidFill>
              <a:srgbClr val="D8C7B7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31886" cy="2735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09174" y="3736274"/>
            <a:ext cx="5025033" cy="157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FFFFFF"/>
                </a:solidFill>
                <a:latin typeface="Alice Bold"/>
              </a:rPr>
              <a:t>Objective</a:t>
            </a:r>
          </a:p>
        </p:txBody>
      </p:sp>
      <p:sp>
        <p:nvSpPr>
          <p:cNvPr id="7" name="AutoShape 7"/>
          <p:cNvSpPr/>
          <p:nvPr/>
        </p:nvSpPr>
        <p:spPr>
          <a:xfrm>
            <a:off x="881726" y="5833323"/>
            <a:ext cx="90799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573182" y="3316732"/>
            <a:ext cx="7714818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Alice"/>
              </a:rPr>
              <a:t> 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Alice"/>
              </a:rPr>
              <a:t>Our goal is to boost ticket sales for Hanover Theatre’s Christmas Carol. Through strategic collaborations and re-engaging inactive customers, our data-backed strategies aim to elevate sales and enhance community visibility.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1541" y="0"/>
            <a:ext cx="7256459" cy="10287000"/>
            <a:chOff x="0" y="0"/>
            <a:chExt cx="191116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166" cy="2709333"/>
            </a:xfrm>
            <a:custGeom>
              <a:avLst/>
              <a:gdLst/>
              <a:ahLst/>
              <a:cxnLst/>
              <a:rect l="l" t="t" r="r" b="b"/>
              <a:pathLst>
                <a:path w="1911166" h="2709333">
                  <a:moveTo>
                    <a:pt x="0" y="0"/>
                  </a:moveTo>
                  <a:lnTo>
                    <a:pt x="1911166" y="0"/>
                  </a:lnTo>
                  <a:lnTo>
                    <a:pt x="19111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C5D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1116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53063" y="2117055"/>
            <a:ext cx="6813414" cy="6052891"/>
          </a:xfrm>
          <a:custGeom>
            <a:avLst/>
            <a:gdLst/>
            <a:ahLst/>
            <a:cxnLst/>
            <a:rect l="l" t="t" r="r" b="b"/>
            <a:pathLst>
              <a:path w="6813414" h="6052891">
                <a:moveTo>
                  <a:pt x="0" y="0"/>
                </a:moveTo>
                <a:lnTo>
                  <a:pt x="6813414" y="0"/>
                </a:lnTo>
                <a:lnTo>
                  <a:pt x="6813414" y="6052890"/>
                </a:lnTo>
                <a:lnTo>
                  <a:pt x="0" y="605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1031541" cy="10287000"/>
            <a:chOff x="0" y="0"/>
            <a:chExt cx="290542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05426" cy="2709333"/>
            </a:xfrm>
            <a:custGeom>
              <a:avLst/>
              <a:gdLst/>
              <a:ahLst/>
              <a:cxnLst/>
              <a:rect l="l" t="t" r="r" b="b"/>
              <a:pathLst>
                <a:path w="2905426" h="2709333">
                  <a:moveTo>
                    <a:pt x="0" y="0"/>
                  </a:moveTo>
                  <a:lnTo>
                    <a:pt x="2905426" y="0"/>
                  </a:lnTo>
                  <a:lnTo>
                    <a:pt x="29054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0542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7630" y="1760342"/>
            <a:ext cx="9256280" cy="8229600"/>
            <a:chOff x="0" y="0"/>
            <a:chExt cx="2437868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868" cy="2167467"/>
            </a:xfrm>
            <a:custGeom>
              <a:avLst/>
              <a:gdLst/>
              <a:ahLst/>
              <a:cxnLst/>
              <a:rect l="l" t="t" r="r" b="b"/>
              <a:pathLst>
                <a:path w="2437868" h="2167467">
                  <a:moveTo>
                    <a:pt x="0" y="0"/>
                  </a:moveTo>
                  <a:lnTo>
                    <a:pt x="2437868" y="0"/>
                  </a:lnTo>
                  <a:lnTo>
                    <a:pt x="243786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CEBE9">
                <a:alpha val="5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3786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81165" y="4182232"/>
            <a:ext cx="5469210" cy="320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Marketing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</a:rPr>
              <a:t>Strategies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15269" cy="10287000"/>
            <a:chOff x="0" y="0"/>
            <a:chExt cx="3990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083" cy="2709333"/>
            </a:xfrm>
            <a:custGeom>
              <a:avLst/>
              <a:gdLst/>
              <a:ahLst/>
              <a:cxnLst/>
              <a:rect l="l" t="t" r="r" b="b"/>
              <a:pathLst>
                <a:path w="399083" h="2709333">
                  <a:moveTo>
                    <a:pt x="0" y="0"/>
                  </a:moveTo>
                  <a:lnTo>
                    <a:pt x="399083" y="0"/>
                  </a:lnTo>
                  <a:lnTo>
                    <a:pt x="399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90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5269" y="0"/>
            <a:ext cx="11546743" cy="10287000"/>
            <a:chOff x="0" y="0"/>
            <a:chExt cx="304111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1117" cy="2709333"/>
            </a:xfrm>
            <a:custGeom>
              <a:avLst/>
              <a:gdLst/>
              <a:ahLst/>
              <a:cxnLst/>
              <a:rect l="l" t="t" r="r" b="b"/>
              <a:pathLst>
                <a:path w="3041117" h="2709333">
                  <a:moveTo>
                    <a:pt x="0" y="0"/>
                  </a:moveTo>
                  <a:lnTo>
                    <a:pt x="3041117" y="0"/>
                  </a:lnTo>
                  <a:lnTo>
                    <a:pt x="3041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1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15171" y="1028700"/>
            <a:ext cx="6094900" cy="3428382"/>
          </a:xfrm>
          <a:custGeom>
            <a:avLst/>
            <a:gdLst/>
            <a:ahLst/>
            <a:cxnLst/>
            <a:rect l="l" t="t" r="r" b="b"/>
            <a:pathLst>
              <a:path w="6094900" h="3428382">
                <a:moveTo>
                  <a:pt x="0" y="0"/>
                </a:moveTo>
                <a:lnTo>
                  <a:pt x="6094900" y="0"/>
                </a:lnTo>
                <a:lnTo>
                  <a:pt x="6094900" y="3428382"/>
                </a:lnTo>
                <a:lnTo>
                  <a:pt x="0" y="342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62012" y="4457082"/>
            <a:ext cx="4801218" cy="4801218"/>
          </a:xfrm>
          <a:custGeom>
            <a:avLst/>
            <a:gdLst/>
            <a:ahLst/>
            <a:cxnLst/>
            <a:rect l="l" t="t" r="r" b="b"/>
            <a:pathLst>
              <a:path w="4801218" h="4801218">
                <a:moveTo>
                  <a:pt x="0" y="0"/>
                </a:moveTo>
                <a:lnTo>
                  <a:pt x="4801218" y="0"/>
                </a:lnTo>
                <a:lnTo>
                  <a:pt x="4801218" y="4801218"/>
                </a:lnTo>
                <a:lnTo>
                  <a:pt x="0" y="48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45228" y="4266582"/>
            <a:ext cx="8886825" cy="166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Alice Bold"/>
              </a:rPr>
              <a:t>In</a:t>
            </a:r>
            <a:r>
              <a:rPr lang="en-US" sz="9699">
                <a:solidFill>
                  <a:srgbClr val="FFBD00"/>
                </a:solidFill>
                <a:latin typeface="Alice Bold"/>
              </a:rPr>
              <a:t> Unity, </a:t>
            </a:r>
            <a:r>
              <a:rPr lang="en-US" sz="9699">
                <a:solidFill>
                  <a:srgbClr val="FFFFFF"/>
                </a:solidFill>
                <a:latin typeface="Alice Bold"/>
              </a:rPr>
              <a:t>We</a:t>
            </a:r>
            <a:r>
              <a:rPr lang="en-US" sz="9699">
                <a:solidFill>
                  <a:srgbClr val="FFBD00"/>
                </a:solidFill>
                <a:latin typeface="Alice Bold"/>
              </a:rPr>
              <a:t> </a:t>
            </a:r>
            <a:r>
              <a:rPr lang="en-US" sz="9699">
                <a:solidFill>
                  <a:srgbClr val="FF3131"/>
                </a:solidFill>
                <a:latin typeface="Alice Bold"/>
              </a:rPr>
              <a:t>Fly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15269" cy="10287000"/>
            <a:chOff x="0" y="0"/>
            <a:chExt cx="3990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083" cy="2709333"/>
            </a:xfrm>
            <a:custGeom>
              <a:avLst/>
              <a:gdLst/>
              <a:ahLst/>
              <a:cxnLst/>
              <a:rect l="l" t="t" r="r" b="b"/>
              <a:pathLst>
                <a:path w="399083" h="2709333">
                  <a:moveTo>
                    <a:pt x="0" y="0"/>
                  </a:moveTo>
                  <a:lnTo>
                    <a:pt x="399083" y="0"/>
                  </a:lnTo>
                  <a:lnTo>
                    <a:pt x="399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90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5269" y="0"/>
            <a:ext cx="11546743" cy="10287000"/>
            <a:chOff x="0" y="0"/>
            <a:chExt cx="304111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1117" cy="2709333"/>
            </a:xfrm>
            <a:custGeom>
              <a:avLst/>
              <a:gdLst/>
              <a:ahLst/>
              <a:cxnLst/>
              <a:rect l="l" t="t" r="r" b="b"/>
              <a:pathLst>
                <a:path w="3041117" h="2709333">
                  <a:moveTo>
                    <a:pt x="0" y="0"/>
                  </a:moveTo>
                  <a:lnTo>
                    <a:pt x="3041117" y="0"/>
                  </a:lnTo>
                  <a:lnTo>
                    <a:pt x="3041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1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15171" y="1028700"/>
            <a:ext cx="6094900" cy="3428382"/>
          </a:xfrm>
          <a:custGeom>
            <a:avLst/>
            <a:gdLst/>
            <a:ahLst/>
            <a:cxnLst/>
            <a:rect l="l" t="t" r="r" b="b"/>
            <a:pathLst>
              <a:path w="6094900" h="3428382">
                <a:moveTo>
                  <a:pt x="0" y="0"/>
                </a:moveTo>
                <a:lnTo>
                  <a:pt x="6094900" y="0"/>
                </a:lnTo>
                <a:lnTo>
                  <a:pt x="6094900" y="3428382"/>
                </a:lnTo>
                <a:lnTo>
                  <a:pt x="0" y="342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62012" y="4457082"/>
            <a:ext cx="4801218" cy="4801218"/>
          </a:xfrm>
          <a:custGeom>
            <a:avLst/>
            <a:gdLst/>
            <a:ahLst/>
            <a:cxnLst/>
            <a:rect l="l" t="t" r="r" b="b"/>
            <a:pathLst>
              <a:path w="4801218" h="4801218">
                <a:moveTo>
                  <a:pt x="0" y="0"/>
                </a:moveTo>
                <a:lnTo>
                  <a:pt x="4801218" y="0"/>
                </a:lnTo>
                <a:lnTo>
                  <a:pt x="4801218" y="4801218"/>
                </a:lnTo>
                <a:lnTo>
                  <a:pt x="0" y="48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65160" y="383857"/>
            <a:ext cx="6046961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Alice Bold"/>
              </a:rPr>
              <a:t>In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Unity, </a:t>
            </a:r>
            <a:r>
              <a:rPr lang="en-US" sz="6600">
                <a:solidFill>
                  <a:srgbClr val="FFFFFF"/>
                </a:solidFill>
                <a:latin typeface="Alice Bold"/>
              </a:rPr>
              <a:t>We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</a:t>
            </a:r>
            <a:r>
              <a:rPr lang="en-US" sz="6600">
                <a:solidFill>
                  <a:srgbClr val="FF3131"/>
                </a:solidFill>
                <a:latin typeface="Alice Bold"/>
              </a:rPr>
              <a:t>Fly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1304" y="4239212"/>
            <a:ext cx="9869909" cy="167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8203" lvl="1" indent="-489102">
              <a:lnSpc>
                <a:spcPts val="6796"/>
              </a:lnSpc>
              <a:buFont typeface="Arial"/>
              <a:buChar char="•"/>
            </a:pPr>
            <a:r>
              <a:rPr lang="en-US" sz="4530">
                <a:solidFill>
                  <a:srgbClr val="FFBD00"/>
                </a:solidFill>
                <a:latin typeface="Alice Bold"/>
              </a:rPr>
              <a:t>Simple Shipping, Powerful Results</a:t>
            </a:r>
          </a:p>
          <a:p>
            <a:pPr marL="978203" lvl="1" indent="-489102">
              <a:lnSpc>
                <a:spcPts val="6796"/>
              </a:lnSpc>
              <a:buFont typeface="Arial"/>
              <a:buChar char="•"/>
            </a:pPr>
            <a:r>
              <a:rPr lang="en-US" sz="4530">
                <a:solidFill>
                  <a:srgbClr val="FFBD00"/>
                </a:solidFill>
                <a:latin typeface="Alice Bold"/>
              </a:rPr>
              <a:t>Youthful Impact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15269" cy="10287000"/>
            <a:chOff x="0" y="0"/>
            <a:chExt cx="3990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083" cy="2709333"/>
            </a:xfrm>
            <a:custGeom>
              <a:avLst/>
              <a:gdLst/>
              <a:ahLst/>
              <a:cxnLst/>
              <a:rect l="l" t="t" r="r" b="b"/>
              <a:pathLst>
                <a:path w="399083" h="2709333">
                  <a:moveTo>
                    <a:pt x="0" y="0"/>
                  </a:moveTo>
                  <a:lnTo>
                    <a:pt x="399083" y="0"/>
                  </a:lnTo>
                  <a:lnTo>
                    <a:pt x="399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90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5269" y="0"/>
            <a:ext cx="11546743" cy="10287000"/>
            <a:chOff x="0" y="0"/>
            <a:chExt cx="304111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1117" cy="2709333"/>
            </a:xfrm>
            <a:custGeom>
              <a:avLst/>
              <a:gdLst/>
              <a:ahLst/>
              <a:cxnLst/>
              <a:rect l="l" t="t" r="r" b="b"/>
              <a:pathLst>
                <a:path w="3041117" h="2709333">
                  <a:moveTo>
                    <a:pt x="0" y="0"/>
                  </a:moveTo>
                  <a:lnTo>
                    <a:pt x="3041117" y="0"/>
                  </a:lnTo>
                  <a:lnTo>
                    <a:pt x="3041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1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15171" y="1028700"/>
            <a:ext cx="6094900" cy="3428382"/>
          </a:xfrm>
          <a:custGeom>
            <a:avLst/>
            <a:gdLst/>
            <a:ahLst/>
            <a:cxnLst/>
            <a:rect l="l" t="t" r="r" b="b"/>
            <a:pathLst>
              <a:path w="6094900" h="3428382">
                <a:moveTo>
                  <a:pt x="0" y="0"/>
                </a:moveTo>
                <a:lnTo>
                  <a:pt x="6094900" y="0"/>
                </a:lnTo>
                <a:lnTo>
                  <a:pt x="6094900" y="3428382"/>
                </a:lnTo>
                <a:lnTo>
                  <a:pt x="0" y="342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62012" y="4457082"/>
            <a:ext cx="4801218" cy="4801218"/>
          </a:xfrm>
          <a:custGeom>
            <a:avLst/>
            <a:gdLst/>
            <a:ahLst/>
            <a:cxnLst/>
            <a:rect l="l" t="t" r="r" b="b"/>
            <a:pathLst>
              <a:path w="4801218" h="4801218">
                <a:moveTo>
                  <a:pt x="0" y="0"/>
                </a:moveTo>
                <a:lnTo>
                  <a:pt x="4801218" y="0"/>
                </a:lnTo>
                <a:lnTo>
                  <a:pt x="4801218" y="4801218"/>
                </a:lnTo>
                <a:lnTo>
                  <a:pt x="0" y="48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65160" y="383857"/>
            <a:ext cx="6046961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Alice Bold"/>
              </a:rPr>
              <a:t>In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Unity, </a:t>
            </a:r>
            <a:r>
              <a:rPr lang="en-US" sz="6600">
                <a:solidFill>
                  <a:srgbClr val="FFFFFF"/>
                </a:solidFill>
                <a:latin typeface="Alice Bold"/>
              </a:rPr>
              <a:t>We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</a:t>
            </a:r>
            <a:r>
              <a:rPr lang="en-US" sz="6600">
                <a:solidFill>
                  <a:srgbClr val="FF3131"/>
                </a:solidFill>
                <a:latin typeface="Alice Bold"/>
              </a:rPr>
              <a:t>Fly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86466" y="2955929"/>
            <a:ext cx="740434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BD00"/>
                </a:solidFill>
                <a:latin typeface="Canva Sans Bold Italics"/>
              </a:rPr>
              <a:t>Simple Shipping, Powerful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18884" y="4959041"/>
            <a:ext cx="8939513" cy="371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BD00"/>
                </a:solidFill>
                <a:latin typeface="Alice Bold"/>
              </a:rPr>
              <a:t>By incorporating our posters or pamphlets into UPS deliveries, tap into a vast and diverse audience, ensuring strategic visibility and timing. This innovative partnership enhances your event's reach and impact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15269" cy="10287000"/>
            <a:chOff x="0" y="0"/>
            <a:chExt cx="3990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083" cy="2709333"/>
            </a:xfrm>
            <a:custGeom>
              <a:avLst/>
              <a:gdLst/>
              <a:ahLst/>
              <a:cxnLst/>
              <a:rect l="l" t="t" r="r" b="b"/>
              <a:pathLst>
                <a:path w="399083" h="2709333">
                  <a:moveTo>
                    <a:pt x="0" y="0"/>
                  </a:moveTo>
                  <a:lnTo>
                    <a:pt x="399083" y="0"/>
                  </a:lnTo>
                  <a:lnTo>
                    <a:pt x="3990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A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908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5269" y="526732"/>
            <a:ext cx="11546743" cy="10287000"/>
            <a:chOff x="0" y="0"/>
            <a:chExt cx="304111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1117" cy="2709333"/>
            </a:xfrm>
            <a:custGeom>
              <a:avLst/>
              <a:gdLst/>
              <a:ahLst/>
              <a:cxnLst/>
              <a:rect l="l" t="t" r="r" b="b"/>
              <a:pathLst>
                <a:path w="3041117" h="2709333">
                  <a:moveTo>
                    <a:pt x="0" y="0"/>
                  </a:moveTo>
                  <a:lnTo>
                    <a:pt x="3041117" y="0"/>
                  </a:lnTo>
                  <a:lnTo>
                    <a:pt x="30411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27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111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15171" y="1028700"/>
            <a:ext cx="6094900" cy="3428382"/>
          </a:xfrm>
          <a:custGeom>
            <a:avLst/>
            <a:gdLst/>
            <a:ahLst/>
            <a:cxnLst/>
            <a:rect l="l" t="t" r="r" b="b"/>
            <a:pathLst>
              <a:path w="6094900" h="3428382">
                <a:moveTo>
                  <a:pt x="0" y="0"/>
                </a:moveTo>
                <a:lnTo>
                  <a:pt x="6094900" y="0"/>
                </a:lnTo>
                <a:lnTo>
                  <a:pt x="6094900" y="3428382"/>
                </a:lnTo>
                <a:lnTo>
                  <a:pt x="0" y="342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62012" y="4457082"/>
            <a:ext cx="4801218" cy="4801218"/>
          </a:xfrm>
          <a:custGeom>
            <a:avLst/>
            <a:gdLst/>
            <a:ahLst/>
            <a:cxnLst/>
            <a:rect l="l" t="t" r="r" b="b"/>
            <a:pathLst>
              <a:path w="4801218" h="4801218">
                <a:moveTo>
                  <a:pt x="0" y="0"/>
                </a:moveTo>
                <a:lnTo>
                  <a:pt x="4801218" y="0"/>
                </a:lnTo>
                <a:lnTo>
                  <a:pt x="4801218" y="4801218"/>
                </a:lnTo>
                <a:lnTo>
                  <a:pt x="0" y="48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65160" y="383857"/>
            <a:ext cx="6046961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Alice Bold"/>
              </a:rPr>
              <a:t>In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Unity, </a:t>
            </a:r>
            <a:r>
              <a:rPr lang="en-US" sz="6600">
                <a:solidFill>
                  <a:srgbClr val="FFFFFF"/>
                </a:solidFill>
                <a:latin typeface="Alice Bold"/>
              </a:rPr>
              <a:t>We</a:t>
            </a:r>
            <a:r>
              <a:rPr lang="en-US" sz="6600">
                <a:solidFill>
                  <a:srgbClr val="FFBD00"/>
                </a:solidFill>
                <a:latin typeface="Alice Bold"/>
              </a:rPr>
              <a:t> </a:t>
            </a:r>
            <a:r>
              <a:rPr lang="en-US" sz="6600">
                <a:solidFill>
                  <a:srgbClr val="FF3131"/>
                </a:solidFill>
                <a:latin typeface="Alice Bold"/>
              </a:rPr>
              <a:t>Fly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06349" y="3005296"/>
            <a:ext cx="356458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3131"/>
                </a:solidFill>
                <a:latin typeface="Canva Sans Bold Italics"/>
              </a:rPr>
              <a:t>Youthful Impact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6640" y="5057775"/>
            <a:ext cx="9144000" cy="371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3131"/>
                </a:solidFill>
                <a:latin typeface="Alice Bold"/>
              </a:rPr>
              <a:t>Empowering youth through collaborative initiatives with theater schools and student volunteers not only enriches their personal development but also cultivates a positive influence, fostering a vibrant community atmosphere with lasting social impact.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Macintosh PowerPoint</Application>
  <PresentationFormat>Custom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Canva Sans Bold Italics</vt:lpstr>
      <vt:lpstr>Calibri</vt:lpstr>
      <vt:lpstr>Alice</vt:lpstr>
      <vt:lpstr>Alice Bold</vt:lpstr>
      <vt:lpstr>Gagalin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HANOVER THEATRE</dc:title>
  <cp:lastModifiedBy>Shah, Hrunay Chirag</cp:lastModifiedBy>
  <cp:revision>2</cp:revision>
  <dcterms:created xsi:type="dcterms:W3CDTF">2006-08-16T00:00:00Z</dcterms:created>
  <dcterms:modified xsi:type="dcterms:W3CDTF">2023-12-11T20:38:04Z</dcterms:modified>
  <dc:identifier>DAF2DZ9vxRQ</dc:identifier>
</cp:coreProperties>
</file>